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C2995-0DDF-EF40-A422-1910EE2A451B}" type="datetimeFigureOut">
              <a:rPr lang="en-US" smtClean="0"/>
              <a:t>4/15/13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CF71C-9354-7545-BE5C-359908A43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36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 anchor="b"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/>
            <a:fld id="{7CF3DB83-FFE4-C74A-B58C-17FF4DEC96E5}" type="slidenum">
              <a:rPr lang="en-US" sz="1200">
                <a:latin typeface="Arial" charset="0"/>
              </a:rPr>
              <a:pPr algn="r" eaLnBrk="1" hangingPunct="1"/>
              <a:t>16</a:t>
            </a:fld>
            <a:endParaRPr lang="en-US" sz="1200">
              <a:latin typeface="Arial" charset="0"/>
            </a:endParaRPr>
          </a:p>
        </p:txBody>
      </p:sp>
      <p:sp>
        <p:nvSpPr>
          <p:cNvPr id="135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5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 lIns="91428" tIns="45714" rIns="91428" bIns="45714"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5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4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2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3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04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25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87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3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20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04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8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183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F3D90-4623-7642-8D32-13C962A16ED2}" type="datetimeFigureOut">
              <a:rPr lang="en-US" smtClean="0"/>
              <a:t>4/15/13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11612-FB7E-E34A-8171-77E41580E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4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VlN7K1-9QB0&amp;feature=relat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6.xml"/><Relationship Id="rId5" Type="http://schemas.openxmlformats.org/officeDocument/2006/relationships/image" Target="../media/image21.png"/><Relationship Id="rId1" Type="http://schemas.microsoft.com/office/2007/relationships/media" Target="file:///D:\Ch08\60123.avi" TargetMode="External"/><Relationship Id="rId2" Type="http://schemas.openxmlformats.org/officeDocument/2006/relationships/video" Target="file:///D:\Ch08\60123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earn.genetics.utah.edu/content/begin/traits/karyotype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3/26 ATB – 8</a:t>
            </a:r>
            <a:r>
              <a:rPr lang="en-US" baseline="30000" dirty="0" smtClean="0"/>
              <a:t>th</a:t>
            </a:r>
            <a:r>
              <a:rPr lang="en-US" dirty="0"/>
              <a:t> </a:t>
            </a:r>
            <a:r>
              <a:rPr lang="en-US" dirty="0" smtClean="0"/>
              <a:t>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543800" cy="41148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No ATB – Test Corrections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Start with </a:t>
            </a:r>
          </a:p>
          <a:p>
            <a:pPr>
              <a:defRPr/>
            </a:pPr>
            <a:r>
              <a:rPr lang="en-US" dirty="0" smtClean="0"/>
              <a:t>You may use your notes to make corrections on your test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When there is 10 minutes left in class we will go over the test </a:t>
            </a:r>
          </a:p>
        </p:txBody>
      </p:sp>
    </p:spTree>
    <p:extLst>
      <p:ext uri="{BB962C8B-B14F-4D97-AF65-F5344CB8AC3E}">
        <p14:creationId xmlns:p14="http://schemas.microsoft.com/office/powerpoint/2010/main" val="362287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29" name="Rectangle 9"/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cs typeface="+mj-cs"/>
              </a:rPr>
              <a:t>Objectives</a:t>
            </a:r>
            <a:endParaRPr lang="en-US" b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9523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066800" y="1736725"/>
            <a:ext cx="7543800" cy="48768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cs typeface="+mn-cs"/>
              </a:rPr>
              <a:t>Describe</a:t>
            </a:r>
            <a:r>
              <a:rPr lang="en-US" sz="2400" dirty="0" smtClean="0">
                <a:cs typeface="+mn-cs"/>
              </a:rPr>
              <a:t> the structure of a chromosome.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SzTx/>
              <a:buFont typeface="Wingdings" charset="0"/>
              <a:buNone/>
              <a:defRPr/>
            </a:pPr>
            <a:endParaRPr lang="en-US" sz="24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cs typeface="+mn-cs"/>
              </a:rPr>
              <a:t>Identify</a:t>
            </a:r>
            <a:r>
              <a:rPr lang="en-US" sz="2400" dirty="0" smtClean="0">
                <a:cs typeface="+mn-cs"/>
              </a:rPr>
              <a:t> the differences in structure between prokaryotic chromosomes and eukaryotic chromosomes.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cs typeface="+mn-cs"/>
              </a:rPr>
              <a:t>Compare</a:t>
            </a:r>
            <a:r>
              <a:rPr lang="en-US" sz="2400" dirty="0" smtClean="0">
                <a:cs typeface="+mn-cs"/>
              </a:rPr>
              <a:t> the numbers of chromosomes in different species.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cs typeface="+mn-cs"/>
              </a:rPr>
              <a:t>Explain</a:t>
            </a:r>
            <a:r>
              <a:rPr lang="en-US" sz="2400" dirty="0" smtClean="0">
                <a:cs typeface="+mn-cs"/>
              </a:rPr>
              <a:t> the differences between sex chromosomes and autosomes.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cs typeface="+mn-cs"/>
              </a:rPr>
              <a:t>Distinguish</a:t>
            </a:r>
            <a:r>
              <a:rPr lang="en-US" sz="2400" dirty="0" smtClean="0">
                <a:cs typeface="+mn-cs"/>
              </a:rPr>
              <a:t> between diploid and haploid cells.</a:t>
            </a:r>
          </a:p>
        </p:txBody>
      </p:sp>
    </p:spTree>
    <p:extLst>
      <p:ext uri="{BB962C8B-B14F-4D97-AF65-F5344CB8AC3E}">
        <p14:creationId xmlns:p14="http://schemas.microsoft.com/office/powerpoint/2010/main" val="4586087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52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52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52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52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523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3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0" cy="1431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000" u="sng" dirty="0" smtClean="0">
                <a:effectLst/>
              </a:rPr>
              <a:t>DIRECTIONS</a:t>
            </a:r>
            <a:r>
              <a:rPr lang="en-US" sz="3000" dirty="0" smtClean="0">
                <a:effectLst/>
              </a:rPr>
              <a:t>:  Read pages 274-278 and answer the following questions as you read.</a:t>
            </a:r>
            <a:br>
              <a:rPr lang="en-US" sz="3000" dirty="0" smtClean="0">
                <a:effectLst/>
              </a:rPr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4114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When </a:t>
            </a:r>
            <a:r>
              <a:rPr lang="en-US" dirty="0">
                <a:effectLst/>
              </a:rPr>
              <a:t>a living organism grows, does it cells get larger or does it just produce more cells</a:t>
            </a:r>
            <a:r>
              <a:rPr lang="en-US" dirty="0" smtClean="0">
                <a:effectLst/>
              </a:rPr>
              <a:t>?</a:t>
            </a:r>
          </a:p>
          <a:p>
            <a:pPr lvl="1">
              <a:defRPr/>
            </a:pPr>
            <a:r>
              <a:rPr lang="en-US" dirty="0" smtClean="0">
                <a:effectLst/>
              </a:rPr>
              <a:t> __Produce more cells____</a:t>
            </a:r>
            <a:endParaRPr lang="en-US" dirty="0">
              <a:effectLst/>
            </a:endParaRPr>
          </a:p>
          <a:p>
            <a:pPr>
              <a:defRPr/>
            </a:pPr>
            <a:r>
              <a:rPr lang="en-US" dirty="0">
                <a:effectLst/>
              </a:rPr>
              <a:t>What do most cells do after they reach a certain point in size? </a:t>
            </a:r>
            <a:endParaRPr lang="en-US" dirty="0" smtClean="0">
              <a:effectLst/>
            </a:endParaRPr>
          </a:p>
          <a:p>
            <a:pPr lvl="1">
              <a:defRPr/>
            </a:pPr>
            <a:r>
              <a:rPr lang="en-US" dirty="0" smtClean="0">
                <a:effectLst/>
              </a:rPr>
              <a:t>____divide_________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4803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"/>
            <a:ext cx="8915400" cy="645795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effectLst/>
              </a:rPr>
              <a:t>Describe the two main factors that limit cell size.</a:t>
            </a:r>
          </a:p>
          <a:p>
            <a:pPr lvl="1">
              <a:defRPr/>
            </a:pPr>
            <a:r>
              <a:rPr lang="en-US" sz="2400" dirty="0" smtClean="0">
                <a:effectLst/>
              </a:rPr>
              <a:t> Information “overload” -  not enough DNA to run the cell</a:t>
            </a:r>
          </a:p>
          <a:p>
            <a:pPr lvl="1">
              <a:defRPr/>
            </a:pPr>
            <a:r>
              <a:rPr lang="en-US" sz="2400" dirty="0" smtClean="0">
                <a:effectLst/>
              </a:rPr>
              <a:t>Exchanging materials (surface area to volume ratio)</a:t>
            </a:r>
          </a:p>
          <a:p>
            <a:pPr lvl="1">
              <a:defRPr/>
            </a:pPr>
            <a:r>
              <a:rPr lang="en-US" sz="2400" dirty="0" smtClean="0">
                <a:effectLst/>
              </a:rPr>
              <a:t> DNA efficiency </a:t>
            </a:r>
          </a:p>
          <a:p>
            <a:pPr>
              <a:defRPr/>
            </a:pPr>
            <a:r>
              <a:rPr lang="en-US" sz="2400" dirty="0" smtClean="0">
                <a:effectLst/>
              </a:rPr>
              <a:t>Describe </a:t>
            </a:r>
            <a:r>
              <a:rPr lang="en-US" sz="2400" u="sng" dirty="0" smtClean="0">
                <a:effectLst/>
              </a:rPr>
              <a:t>cell division</a:t>
            </a:r>
            <a:r>
              <a:rPr lang="en-US" sz="2400" dirty="0" smtClean="0">
                <a:effectLst/>
              </a:rPr>
              <a:t> – </a:t>
            </a:r>
          </a:p>
          <a:p>
            <a:pPr lvl="1">
              <a:defRPr/>
            </a:pPr>
            <a:r>
              <a:rPr lang="en-US" sz="2000" dirty="0" smtClean="0">
                <a:effectLst/>
              </a:rPr>
              <a:t>Process by which cells divides into two new daughter cells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 smtClean="0">
              <a:effectLst/>
            </a:endParaRPr>
          </a:p>
          <a:p>
            <a:pPr>
              <a:defRPr/>
            </a:pPr>
            <a:r>
              <a:rPr lang="en-US" sz="2400" dirty="0" smtClean="0">
                <a:effectLst/>
              </a:rPr>
              <a:t>When a cell divides, what are the new cells called? </a:t>
            </a:r>
          </a:p>
          <a:p>
            <a:pPr lvl="1">
              <a:defRPr/>
            </a:pPr>
            <a:r>
              <a:rPr lang="en-US" sz="2000" dirty="0" smtClean="0">
                <a:effectLst/>
              </a:rPr>
              <a:t>__Daughter cells_______</a:t>
            </a:r>
          </a:p>
          <a:p>
            <a:pPr>
              <a:defRPr/>
            </a:pPr>
            <a:r>
              <a:rPr lang="en-US" sz="2400" dirty="0" smtClean="0">
                <a:effectLst/>
              </a:rPr>
              <a:t> What must a cell do to its DNA before cell division occurs? </a:t>
            </a:r>
          </a:p>
          <a:p>
            <a:pPr lvl="1">
              <a:defRPr/>
            </a:pPr>
            <a:r>
              <a:rPr lang="en-US" sz="2400" dirty="0" smtClean="0">
                <a:effectLst/>
              </a:rPr>
              <a:t>____replicate it______</a:t>
            </a:r>
          </a:p>
          <a:p>
            <a:pPr>
              <a:defRPr/>
            </a:pPr>
            <a:r>
              <a:rPr lang="en-US" sz="2400" dirty="0" smtClean="0">
                <a:effectLst/>
              </a:rPr>
              <a:t>What is an example of a type of cell that uses </a:t>
            </a:r>
            <a:r>
              <a:rPr lang="en-US" sz="2400" u="sng" dirty="0" smtClean="0">
                <a:effectLst/>
              </a:rPr>
              <a:t>asexual reproduction</a:t>
            </a:r>
            <a:r>
              <a:rPr lang="en-US" sz="2400" dirty="0" smtClean="0">
                <a:effectLst/>
              </a:rPr>
              <a:t>? </a:t>
            </a:r>
          </a:p>
          <a:p>
            <a:pPr lvl="1">
              <a:defRPr/>
            </a:pPr>
            <a:r>
              <a:rPr lang="en-US" sz="2400" dirty="0" smtClean="0">
                <a:effectLst/>
              </a:rPr>
              <a:t>___bacteria / single cells________</a:t>
            </a:r>
          </a:p>
          <a:p>
            <a:pPr>
              <a:defRPr/>
            </a:pPr>
            <a:endParaRPr lang="en-US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617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4925" y="95250"/>
            <a:ext cx="9144000" cy="661035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effectLst/>
              </a:rPr>
              <a:t>Describe </a:t>
            </a:r>
            <a:r>
              <a:rPr lang="en-US" sz="2400" u="sng" dirty="0" smtClean="0">
                <a:effectLst/>
              </a:rPr>
              <a:t>asexual reproduction</a:t>
            </a:r>
            <a:r>
              <a:rPr lang="en-US" sz="2400" dirty="0" smtClean="0">
                <a:effectLst/>
              </a:rPr>
              <a:t> –  </a:t>
            </a:r>
          </a:p>
          <a:p>
            <a:pPr lvl="1">
              <a:defRPr/>
            </a:pPr>
            <a:r>
              <a:rPr lang="en-US" sz="2400" dirty="0" smtClean="0">
                <a:effectLst/>
              </a:rPr>
              <a:t>Production of genetically identical offspring from a single parent</a:t>
            </a:r>
          </a:p>
          <a:p>
            <a:pPr>
              <a:defRPr/>
            </a:pPr>
            <a:r>
              <a:rPr lang="en-US" sz="2400" dirty="0" smtClean="0">
                <a:effectLst/>
              </a:rPr>
              <a:t>Describe </a:t>
            </a:r>
            <a:r>
              <a:rPr lang="en-US" sz="2400" u="sng" dirty="0" smtClean="0">
                <a:effectLst/>
              </a:rPr>
              <a:t>sexual reproduction</a:t>
            </a:r>
            <a:r>
              <a:rPr lang="en-US" sz="2400" dirty="0" smtClean="0">
                <a:effectLst/>
              </a:rPr>
              <a:t> – </a:t>
            </a:r>
          </a:p>
          <a:p>
            <a:pPr lvl="1">
              <a:defRPr/>
            </a:pPr>
            <a:r>
              <a:rPr lang="en-US" sz="2400" dirty="0" smtClean="0">
                <a:effectLst/>
              </a:rPr>
              <a:t>Offspring that inherit genetic material from from each parent</a:t>
            </a:r>
          </a:p>
          <a:p>
            <a:pPr lvl="1">
              <a:defRPr/>
            </a:pPr>
            <a:endParaRPr lang="en-US" sz="2400" dirty="0" smtClean="0">
              <a:effectLst/>
            </a:endParaRPr>
          </a:p>
          <a:p>
            <a:pPr>
              <a:defRPr/>
            </a:pPr>
            <a:r>
              <a:rPr lang="en-US" sz="2400" dirty="0" smtClean="0">
                <a:effectLst/>
              </a:rPr>
              <a:t>One advantages of asexual reproduction is that when conditions are right the reproduce very </a:t>
            </a:r>
            <a:r>
              <a:rPr lang="en-US" sz="2400" b="1" dirty="0" smtClean="0">
                <a:effectLst/>
              </a:rPr>
              <a:t>__rapidly_______</a:t>
            </a:r>
            <a:r>
              <a:rPr lang="en-US" sz="2400" dirty="0" smtClean="0">
                <a:effectLst/>
              </a:rPr>
              <a:t>.  However a problem occurs if conditions are unfavorable because there is a lack of </a:t>
            </a:r>
            <a:r>
              <a:rPr lang="en-US" sz="2400" b="1" dirty="0" smtClean="0">
                <a:effectLst/>
              </a:rPr>
              <a:t>___diversity_____________</a:t>
            </a:r>
            <a:r>
              <a:rPr lang="en-US" sz="2400" dirty="0" smtClean="0">
                <a:effectLst/>
              </a:rPr>
              <a:t>.</a:t>
            </a:r>
          </a:p>
          <a:p>
            <a:pPr>
              <a:defRPr/>
            </a:pPr>
            <a:endParaRPr lang="en-US" sz="2400" dirty="0" smtClean="0">
              <a:effectLst/>
            </a:endParaRPr>
          </a:p>
          <a:p>
            <a:pPr>
              <a:defRPr/>
            </a:pPr>
            <a:r>
              <a:rPr lang="en-US" sz="2400" dirty="0" smtClean="0">
                <a:effectLst/>
              </a:rPr>
              <a:t>One problem of sexual reproduction is that organisms must find a  </a:t>
            </a:r>
            <a:r>
              <a:rPr lang="en-US" sz="2400" b="1" dirty="0" smtClean="0">
                <a:effectLst/>
              </a:rPr>
              <a:t>___mate________</a:t>
            </a:r>
            <a:r>
              <a:rPr lang="en-US" sz="2400" dirty="0" smtClean="0">
                <a:effectLst/>
              </a:rPr>
              <a:t> and the growth and </a:t>
            </a:r>
            <a:r>
              <a:rPr lang="en-US" sz="2400" b="1" dirty="0" smtClean="0">
                <a:effectLst/>
              </a:rPr>
              <a:t>__development__________</a:t>
            </a:r>
            <a:r>
              <a:rPr lang="en-US" sz="2400" dirty="0" smtClean="0">
                <a:effectLst/>
              </a:rPr>
              <a:t> of the offspring requires </a:t>
            </a:r>
            <a:r>
              <a:rPr lang="en-US" sz="2400" b="1" dirty="0" smtClean="0">
                <a:effectLst/>
              </a:rPr>
              <a:t>____time_________</a:t>
            </a:r>
            <a:r>
              <a:rPr lang="en-US" sz="2400" dirty="0" smtClean="0">
                <a:effectLst/>
              </a:rPr>
              <a:t>.  However an advantage of sexual reproduction is that it provides </a:t>
            </a:r>
            <a:r>
              <a:rPr lang="en-US" sz="2400" b="1" dirty="0" smtClean="0">
                <a:effectLst/>
              </a:rPr>
              <a:t>___genetic diversity___</a:t>
            </a:r>
            <a:r>
              <a:rPr lang="en-US" sz="2400" dirty="0" smtClean="0">
                <a:effectLst/>
              </a:rPr>
              <a:t>.</a:t>
            </a:r>
          </a:p>
          <a:p>
            <a:pPr>
              <a:defRPr/>
            </a:pPr>
            <a:endParaRPr lang="en-US" sz="2200" dirty="0" smtClean="0">
              <a:effectLst/>
            </a:endParaRPr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7028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Please complete the 10.1 Assessment on page 278, #1a &amp; b and 2.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844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91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u="sng" dirty="0" smtClean="0">
                <a:cs typeface="+mj-cs"/>
              </a:rPr>
              <a:t>Review</a:t>
            </a:r>
            <a:r>
              <a:rPr lang="en-US" sz="4000" dirty="0" smtClean="0">
                <a:cs typeface="+mj-cs"/>
              </a:rPr>
              <a:t>:  Why is cell size limited?</a:t>
            </a:r>
          </a:p>
        </p:txBody>
      </p:sp>
      <p:sp>
        <p:nvSpPr>
          <p:cNvPr id="135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543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Cell size is limited by it</a:t>
            </a:r>
            <a:r>
              <a:rPr lang="ja-JP" altLang="en-US" smtClean="0">
                <a:latin typeface="Arial"/>
                <a:cs typeface="+mn-cs"/>
              </a:rPr>
              <a:t>’</a:t>
            </a:r>
            <a:r>
              <a:rPr lang="en-US" smtClean="0">
                <a:cs typeface="+mn-cs"/>
              </a:rPr>
              <a:t>s surface area to volume ratio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Volume increases faster than surface area as a cell grows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Not enough DNA to code for all of cells activities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So what does the cell do?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Divide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mtClean="0">
              <a:cs typeface="+mn-cs"/>
            </a:endParaRP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488" y="4370388"/>
            <a:ext cx="5751512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057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5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5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5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5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5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229600" cy="6248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What is the problem with increasing cell size?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Volume increases faster than surface area as a cell grows</a:t>
            </a:r>
          </a:p>
          <a:p>
            <a:pPr lvl="1" eaLnBrk="1" hangingPunct="1">
              <a:defRPr/>
            </a:pPr>
            <a:r>
              <a:rPr lang="en-US" smtClean="0"/>
              <a:t>PROBLEM:</a:t>
            </a:r>
          </a:p>
          <a:p>
            <a:pPr lvl="2" eaLnBrk="1" hangingPunct="1">
              <a:defRPr/>
            </a:pPr>
            <a:r>
              <a:rPr lang="en-US" smtClean="0"/>
              <a:t>needed materials can</a:t>
            </a:r>
            <a:r>
              <a:rPr lang="ja-JP" altLang="en-US" smtClean="0">
                <a:latin typeface="Arial"/>
              </a:rPr>
              <a:t>’</a:t>
            </a:r>
            <a:r>
              <a:rPr lang="en-US" smtClean="0"/>
              <a:t>t</a:t>
            </a:r>
            <a:br>
              <a:rPr lang="en-US" smtClean="0"/>
            </a:br>
            <a:r>
              <a:rPr lang="en-US" smtClean="0"/>
              <a:t>get in fast enough </a:t>
            </a:r>
            <a:br>
              <a:rPr lang="en-US" smtClean="0"/>
            </a:br>
            <a:r>
              <a:rPr lang="en-US" smtClean="0"/>
              <a:t>(O2, glucose) and </a:t>
            </a:r>
            <a:br>
              <a:rPr lang="en-US" smtClean="0"/>
            </a:br>
            <a:r>
              <a:rPr lang="en-US" smtClean="0"/>
              <a:t>wastes out fast </a:t>
            </a:r>
            <a:br>
              <a:rPr lang="en-US" smtClean="0"/>
            </a:br>
            <a:r>
              <a:rPr lang="en-US" smtClean="0"/>
              <a:t>enough (CO2)</a:t>
            </a:r>
          </a:p>
          <a:p>
            <a:pPr lvl="2" eaLnBrk="1" hangingPunct="1">
              <a:defRPr/>
            </a:pPr>
            <a:r>
              <a:rPr lang="en-US" smtClean="0"/>
              <a:t>Notice SA increased</a:t>
            </a:r>
            <a:br>
              <a:rPr lang="en-US" smtClean="0"/>
            </a:br>
            <a:r>
              <a:rPr lang="en-US" smtClean="0"/>
              <a:t>only 25 times and the</a:t>
            </a:r>
            <a:br>
              <a:rPr lang="en-US" smtClean="0"/>
            </a:br>
            <a:r>
              <a:rPr lang="en-US" smtClean="0"/>
              <a:t>volume increase</a:t>
            </a:r>
            <a:br>
              <a:rPr lang="en-US" smtClean="0"/>
            </a:br>
            <a:r>
              <a:rPr lang="en-US" smtClean="0"/>
              <a:t>125 times</a:t>
            </a:r>
          </a:p>
        </p:txBody>
      </p:sp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11425"/>
            <a:ext cx="4876800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3732" name="Rectangle 4"/>
          <p:cNvSpPr>
            <a:spLocks noChangeArrowheads="1"/>
          </p:cNvSpPr>
          <p:nvPr/>
        </p:nvSpPr>
        <p:spPr bwMode="auto">
          <a:xfrm>
            <a:off x="381000" y="1143000"/>
            <a:ext cx="1447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53733" name="Rectangle 5"/>
          <p:cNvSpPr>
            <a:spLocks noChangeArrowheads="1"/>
          </p:cNvSpPr>
          <p:nvPr/>
        </p:nvSpPr>
        <p:spPr bwMode="auto">
          <a:xfrm>
            <a:off x="5715000" y="1219200"/>
            <a:ext cx="2362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6547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353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1353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3732" grpId="0" animBg="1"/>
      <p:bldP spid="13537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Now…page 3 of the new packet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541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543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Cell Reproduction</a:t>
            </a:r>
          </a:p>
        </p:txBody>
      </p:sp>
      <p:sp>
        <p:nvSpPr>
          <p:cNvPr id="133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915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u="sng" dirty="0" smtClean="0">
                <a:cs typeface="+mn-cs"/>
              </a:rPr>
              <a:t>Cell Division</a:t>
            </a:r>
            <a:r>
              <a:rPr lang="en-US" dirty="0" smtClean="0">
                <a:cs typeface="+mn-cs"/>
              </a:rPr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Process in which a cell divides into two new daughter cells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u="sng" dirty="0" smtClean="0">
                <a:cs typeface="+mn-cs"/>
              </a:rPr>
              <a:t>Mitosis</a:t>
            </a:r>
            <a:r>
              <a:rPr lang="en-US" dirty="0" smtClean="0">
                <a:cs typeface="+mn-cs"/>
              </a:rPr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Process which ONE cell divides into TWO genetically identical cells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Asexual reproduction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u="sng" dirty="0" smtClean="0">
                <a:cs typeface="+mn-cs"/>
              </a:rPr>
              <a:t>Meiosis</a:t>
            </a:r>
            <a:r>
              <a:rPr lang="en-US" dirty="0" smtClean="0">
                <a:cs typeface="+mn-cs"/>
              </a:rPr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Cell division that produces our gametes (sex cells)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pic>
        <p:nvPicPr>
          <p:cNvPr id="3481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561975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276600"/>
            <a:ext cx="1995488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740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Mitosis</a:t>
            </a:r>
            <a:endParaRPr lang="en-US" dirty="0" smtClean="0">
              <a:cs typeface="+mn-cs"/>
              <a:hlinkClick r:id="rId2"/>
            </a:endParaRPr>
          </a:p>
          <a:p>
            <a:pPr eaLnBrk="1" hangingPunct="1">
              <a:defRPr/>
            </a:pPr>
            <a:r>
              <a:rPr lang="en-US" dirty="0" smtClean="0">
                <a:cs typeface="+mn-cs"/>
                <a:hlinkClick r:id="rId2"/>
              </a:rPr>
              <a:t>http://www.youtube.com/watch?v=VlN7K1-9QB0&amp;feature=related</a:t>
            </a: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4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5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543800" cy="1431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Chromosome # in Mitosis and Meiosis</a:t>
            </a:r>
          </a:p>
        </p:txBody>
      </p:sp>
      <p:sp>
        <p:nvSpPr>
          <p:cNvPr id="13342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36957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u="sng" dirty="0" smtClean="0">
                <a:cs typeface="+mn-cs"/>
              </a:rPr>
              <a:t>Mitosis</a:t>
            </a:r>
          </a:p>
          <a:p>
            <a:pPr eaLnBrk="1" hangingPunct="1">
              <a:defRPr/>
            </a:pPr>
            <a:r>
              <a:rPr lang="en-US" sz="2400" dirty="0" smtClean="0">
                <a:cs typeface="+mn-cs"/>
              </a:rPr>
              <a:t>Human cells in mitosis will have how many chromosomes?</a:t>
            </a:r>
          </a:p>
          <a:p>
            <a:pPr lvl="1" eaLnBrk="1" hangingPunct="1">
              <a:defRPr/>
            </a:pPr>
            <a:r>
              <a:rPr lang="en-US" sz="2000" dirty="0" smtClean="0"/>
              <a:t>46</a:t>
            </a:r>
          </a:p>
          <a:p>
            <a:pPr eaLnBrk="1" hangingPunct="1">
              <a:defRPr/>
            </a:pPr>
            <a:r>
              <a:rPr lang="en-US" sz="2400" dirty="0" smtClean="0">
                <a:cs typeface="+mn-cs"/>
              </a:rPr>
              <a:t>Why?</a:t>
            </a:r>
          </a:p>
          <a:p>
            <a:pPr lvl="1" eaLnBrk="1" hangingPunct="1">
              <a:defRPr/>
            </a:pPr>
            <a:r>
              <a:rPr lang="en-US" sz="2000" dirty="0" smtClean="0"/>
              <a:t>The cell needs all the information in the chromosomes to function.</a:t>
            </a:r>
          </a:p>
          <a:p>
            <a:pPr eaLnBrk="1" hangingPunct="1">
              <a:defRPr/>
            </a:pPr>
            <a:endParaRPr lang="en-US" sz="2400" dirty="0" smtClean="0">
              <a:cs typeface="+mn-cs"/>
            </a:endParaRPr>
          </a:p>
        </p:txBody>
      </p:sp>
      <p:sp>
        <p:nvSpPr>
          <p:cNvPr id="133427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14900" y="1752600"/>
            <a:ext cx="36957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u="sng" dirty="0" smtClean="0">
                <a:cs typeface="+mn-cs"/>
              </a:rPr>
              <a:t>Meiosis</a:t>
            </a:r>
          </a:p>
          <a:p>
            <a:pPr eaLnBrk="1" hangingPunct="1">
              <a:defRPr/>
            </a:pPr>
            <a:r>
              <a:rPr lang="en-US" sz="2400" dirty="0" smtClean="0">
                <a:cs typeface="+mn-cs"/>
              </a:rPr>
              <a:t>Human cells that undergo meiosis will have how many chromosomes?</a:t>
            </a:r>
          </a:p>
          <a:p>
            <a:pPr lvl="1" eaLnBrk="1" hangingPunct="1">
              <a:defRPr/>
            </a:pPr>
            <a:r>
              <a:rPr lang="en-US" sz="2000" dirty="0" smtClean="0"/>
              <a:t>23	</a:t>
            </a:r>
          </a:p>
          <a:p>
            <a:pPr eaLnBrk="1" hangingPunct="1">
              <a:defRPr/>
            </a:pPr>
            <a:r>
              <a:rPr lang="en-US" sz="2400" dirty="0" smtClean="0">
                <a:cs typeface="+mn-cs"/>
              </a:rPr>
              <a:t>Why?</a:t>
            </a:r>
          </a:p>
          <a:p>
            <a:pPr lvl="1" eaLnBrk="1" hangingPunct="1">
              <a:defRPr/>
            </a:pPr>
            <a:r>
              <a:rPr lang="en-US" sz="2000" dirty="0" smtClean="0"/>
              <a:t>B/c you can only supply ½ of the genetic material to create offspring</a:t>
            </a:r>
          </a:p>
        </p:txBody>
      </p:sp>
    </p:spTree>
    <p:extLst>
      <p:ext uri="{BB962C8B-B14F-4D97-AF65-F5344CB8AC3E}">
        <p14:creationId xmlns:p14="http://schemas.microsoft.com/office/powerpoint/2010/main" val="3607065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4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4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34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401" name="Rectangle 9"/>
          <p:cNvSpPr>
            <a:spLocks noGrp="1" noChangeArrowheads="1"/>
          </p:cNvSpPr>
          <p:nvPr>
            <p:ph type="title"/>
          </p:nvPr>
        </p:nvSpPr>
        <p:spPr>
          <a:xfrm>
            <a:off x="14288" y="-23813"/>
            <a:ext cx="6996112" cy="862013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cs typeface="+mj-cs"/>
              </a:rPr>
              <a:t>Chromosome Structure</a:t>
            </a:r>
            <a:endParaRPr lang="en-US" b="0" dirty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95540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7543800" cy="50292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cs typeface="+mn-cs"/>
              </a:rPr>
              <a:t>Chromosomes </a:t>
            </a:r>
          </a:p>
          <a:p>
            <a:pPr lvl="1" eaLnBrk="1" hangingPunct="1">
              <a:defRPr/>
            </a:pPr>
            <a:r>
              <a:rPr lang="en-US" dirty="0" smtClean="0"/>
              <a:t>rod-shaped structures made</a:t>
            </a:r>
            <a:br>
              <a:rPr lang="en-US" dirty="0" smtClean="0"/>
            </a:br>
            <a:r>
              <a:rPr lang="en-US" dirty="0" smtClean="0"/>
              <a:t> of DNA and protein.</a:t>
            </a:r>
          </a:p>
          <a:p>
            <a:pPr eaLnBrk="1" hangingPunct="1">
              <a:defRPr/>
            </a:pPr>
            <a:r>
              <a:rPr lang="en-US" u="sng" dirty="0" smtClean="0">
                <a:cs typeface="+mn-cs"/>
              </a:rPr>
              <a:t>Histones</a:t>
            </a:r>
            <a:r>
              <a:rPr lang="en-US" dirty="0" smtClean="0">
                <a:cs typeface="+mn-cs"/>
              </a:rPr>
              <a:t> -</a:t>
            </a:r>
          </a:p>
          <a:p>
            <a:pPr lvl="1" eaLnBrk="1" hangingPunct="1">
              <a:defRPr/>
            </a:pPr>
            <a:r>
              <a:rPr lang="en-US" dirty="0" smtClean="0"/>
              <a:t>Proteins that DNA wrap around</a:t>
            </a:r>
          </a:p>
          <a:p>
            <a:pPr lvl="1" eaLnBrk="1" hangingPunct="1">
              <a:defRPr/>
            </a:pPr>
            <a:r>
              <a:rPr lang="en-US" dirty="0" smtClean="0"/>
              <a:t>Aids in the compact structure</a:t>
            </a:r>
            <a:br>
              <a:rPr lang="en-US" dirty="0" smtClean="0"/>
            </a:br>
            <a:r>
              <a:rPr lang="en-US" dirty="0" smtClean="0"/>
              <a:t> of the chromosome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endParaRPr lang="en-US" b="1" dirty="0" smtClean="0">
              <a:cs typeface="+mn-cs"/>
            </a:endParaRPr>
          </a:p>
          <a:p>
            <a:pPr algn="ctr" eaLnBrk="1" hangingPunct="1">
              <a:spcBef>
                <a:spcPct val="0"/>
              </a:spcBef>
              <a:buSzTx/>
              <a:buFont typeface="Wingdings" charset="0"/>
              <a:buNone/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95540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4343400"/>
            <a:ext cx="13589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5540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97350"/>
            <a:ext cx="3028950" cy="266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2400"/>
            <a:ext cx="25146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8133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5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5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55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55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55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5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55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6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5438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>
                <a:solidFill>
                  <a:schemeClr val="tx1"/>
                </a:solidFill>
                <a:cs typeface="+mj-cs"/>
              </a:rPr>
              <a:t>Chromosome Structure</a:t>
            </a:r>
          </a:p>
        </p:txBody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39939" name="Picture 4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0486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46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736975"/>
            <a:ext cx="3552825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646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717925"/>
            <a:ext cx="39243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3700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64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64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40963" name="Picture 3" descr="chromosom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36725"/>
            <a:ext cx="8435975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7711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12707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1736725"/>
            <a:ext cx="4570412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707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304800"/>
            <a:ext cx="4589463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309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4/2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What does the process of mitosis create?  (look in you packet)</a:t>
            </a:r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Today:</a:t>
            </a:r>
          </a:p>
          <a:p>
            <a:pPr lvl="1">
              <a:defRPr/>
            </a:pPr>
            <a:r>
              <a:rPr lang="en-US" smtClean="0"/>
              <a:t>Packets – page 4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Continue discussing prokaryotic / eukaryotic chromosomes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56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956" name="Rectangle 4"/>
          <p:cNvSpPr>
            <a:spLocks noChangeArrowheads="1"/>
          </p:cNvSpPr>
          <p:nvPr/>
        </p:nvSpPr>
        <p:spPr bwMode="auto">
          <a:xfrm>
            <a:off x="1119188" y="152400"/>
            <a:ext cx="1868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bg1"/>
                </a:solidFill>
                <a:latin typeface="Arial" charset="0"/>
                <a:cs typeface="+mn-cs"/>
              </a:rPr>
              <a:t>Chapter</a:t>
            </a:r>
            <a:r>
              <a:rPr lang="en-US" sz="3200" b="1">
                <a:solidFill>
                  <a:schemeClr val="bg1"/>
                </a:solidFill>
                <a:latin typeface="Arial" charset="0"/>
                <a:cs typeface="+mn-cs"/>
              </a:rPr>
              <a:t> 8</a:t>
            </a:r>
            <a:endParaRPr lang="en-US" sz="2800" b="1"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sp>
        <p:nvSpPr>
          <p:cNvPr id="1149962" name="Rectangle 10"/>
          <p:cNvSpPr>
            <a:spLocks noChangeArrowheads="1"/>
          </p:cNvSpPr>
          <p:nvPr/>
        </p:nvSpPr>
        <p:spPr bwMode="auto">
          <a:xfrm>
            <a:off x="685800" y="152400"/>
            <a:ext cx="670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Parts of a chromosome</a:t>
            </a:r>
            <a:endParaRPr lang="en-US" sz="4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pic>
        <p:nvPicPr>
          <p:cNvPr id="114996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4638675"/>
            <a:ext cx="3333750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4996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3413"/>
            <a:ext cx="2590800" cy="241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49969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991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>
                <a:cs typeface="+mn-cs"/>
              </a:rPr>
              <a:t>Eukaryotic cells</a:t>
            </a:r>
            <a:r>
              <a:rPr lang="en-US" sz="2800" dirty="0" smtClean="0">
                <a:cs typeface="+mn-cs"/>
              </a:rPr>
              <a:t>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>
                <a:cs typeface="+mn-cs"/>
              </a:rPr>
              <a:t>Chromatids</a:t>
            </a:r>
            <a:r>
              <a:rPr lang="en-US" sz="2800" dirty="0" smtClean="0">
                <a:cs typeface="+mn-cs"/>
              </a:rPr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½ a duplicated chromosome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identical to other half – (replicated in the </a:t>
            </a:r>
            <a:r>
              <a:rPr lang="ja-JP" altLang="en-US" sz="2400" dirty="0" smtClean="0">
                <a:latin typeface="Arial"/>
              </a:rPr>
              <a:t>“</a:t>
            </a:r>
            <a:r>
              <a:rPr lang="en-US" sz="2400" dirty="0" smtClean="0"/>
              <a:t>S phase</a:t>
            </a:r>
            <a:r>
              <a:rPr lang="ja-JP" altLang="en-US" sz="2400" dirty="0" smtClean="0">
                <a:latin typeface="Arial"/>
              </a:rPr>
              <a:t>”</a:t>
            </a:r>
            <a:r>
              <a:rPr lang="en-US" sz="2400" dirty="0" smtClean="0"/>
              <a:t> for replication)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>
                <a:cs typeface="+mn-cs"/>
              </a:rPr>
              <a:t>Centromere</a:t>
            </a:r>
            <a:r>
              <a:rPr lang="en-US" sz="2800" dirty="0" smtClean="0">
                <a:cs typeface="+mn-cs"/>
              </a:rPr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Where sister chromatids are joined.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>
                <a:cs typeface="+mn-cs"/>
              </a:rPr>
              <a:t>Genes</a:t>
            </a:r>
            <a:r>
              <a:rPr lang="en-US" sz="2800" dirty="0" smtClean="0">
                <a:cs typeface="+mn-cs"/>
              </a:rPr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Bands found on the chromosome that code for traits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cs typeface="+mn-cs"/>
            </a:endParaRPr>
          </a:p>
        </p:txBody>
      </p:sp>
      <p:pic>
        <p:nvPicPr>
          <p:cNvPr id="1149970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570413"/>
            <a:ext cx="3219450" cy="230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1102225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9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49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49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49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4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14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49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499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499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4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499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304800"/>
            <a:ext cx="75438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 smtClean="0">
                <a:cs typeface="+mn-cs"/>
              </a:rPr>
              <a:t>Chromatin</a:t>
            </a:r>
            <a:r>
              <a:rPr lang="en-US" dirty="0" smtClean="0">
                <a:cs typeface="+mn-cs"/>
              </a:rPr>
              <a:t> –</a:t>
            </a:r>
          </a:p>
          <a:p>
            <a:pPr lvl="1" eaLnBrk="1" hangingPunct="1">
              <a:defRPr/>
            </a:pPr>
            <a:r>
              <a:rPr lang="en-US" dirty="0" smtClean="0"/>
              <a:t>Uncoiled DNA found in nucleus</a:t>
            </a:r>
          </a:p>
          <a:p>
            <a:pPr lvl="1" eaLnBrk="1" hangingPunct="1">
              <a:defRPr/>
            </a:pPr>
            <a:r>
              <a:rPr lang="en-US" dirty="0" smtClean="0"/>
              <a:t>Seen when cell </a:t>
            </a:r>
            <a:r>
              <a:rPr lang="en-US" dirty="0" err="1" smtClean="0"/>
              <a:t>isn</a:t>
            </a:r>
            <a:r>
              <a:rPr lang="ja-JP" altLang="en-US" dirty="0" smtClean="0">
                <a:latin typeface="Arial"/>
              </a:rPr>
              <a:t>’</a:t>
            </a:r>
            <a:r>
              <a:rPr lang="en-US" dirty="0" smtClean="0"/>
              <a:t>t dividing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2738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6629400" cy="321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738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3975"/>
            <a:ext cx="4572000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840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73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73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73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73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692" name="Rectangle 4"/>
          <p:cNvSpPr>
            <a:spLocks noChangeArrowheads="1"/>
          </p:cNvSpPr>
          <p:nvPr/>
        </p:nvSpPr>
        <p:spPr bwMode="auto">
          <a:xfrm>
            <a:off x="1119188" y="152400"/>
            <a:ext cx="1868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bg1"/>
                </a:solidFill>
                <a:latin typeface="Arial" charset="0"/>
                <a:cs typeface="+mn-cs"/>
              </a:rPr>
              <a:t>Chapter</a:t>
            </a:r>
            <a:r>
              <a:rPr lang="en-US" sz="3200" b="1">
                <a:solidFill>
                  <a:schemeClr val="bg1"/>
                </a:solidFill>
                <a:latin typeface="Arial" charset="0"/>
                <a:cs typeface="+mn-cs"/>
              </a:rPr>
              <a:t> 8</a:t>
            </a:r>
            <a:endParaRPr lang="en-US" sz="2800" b="1"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sp>
        <p:nvSpPr>
          <p:cNvPr id="11386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543800" cy="41148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u="sng" smtClean="0">
                <a:cs typeface="+mn-cs"/>
              </a:rPr>
              <a:t>Prokaryotic cells</a:t>
            </a:r>
            <a:r>
              <a:rPr lang="en-US" smtClean="0">
                <a:cs typeface="+mn-cs"/>
              </a:rPr>
              <a:t>: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Contain only 1 circular chromosome  </a:t>
            </a:r>
            <a:endParaRPr lang="en-US" b="1" smtClean="0">
              <a:cs typeface="+mn-cs"/>
            </a:endParaRPr>
          </a:p>
          <a:p>
            <a:pPr algn="ctr" eaLnBrk="1" hangingPunct="1">
              <a:spcBef>
                <a:spcPct val="0"/>
              </a:spcBef>
              <a:buSzTx/>
              <a:buFont typeface="Wingdings" charset="0"/>
              <a:buNone/>
              <a:defRPr/>
            </a:pPr>
            <a:endParaRPr lang="en-US" smtClean="0">
              <a:cs typeface="+mn-cs"/>
            </a:endParaRPr>
          </a:p>
        </p:txBody>
      </p:sp>
      <p:pic>
        <p:nvPicPr>
          <p:cNvPr id="113869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0863"/>
            <a:ext cx="3810000" cy="337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386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765425"/>
            <a:ext cx="5029200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4714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38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3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907" name="Rectangle 3"/>
          <p:cNvSpPr>
            <a:spLocks noChangeArrowheads="1"/>
          </p:cNvSpPr>
          <p:nvPr/>
        </p:nvSpPr>
        <p:spPr bwMode="auto">
          <a:xfrm>
            <a:off x="1119188" y="152400"/>
            <a:ext cx="1868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bg1"/>
                </a:solidFill>
                <a:latin typeface="Arial" charset="0"/>
                <a:cs typeface="+mn-cs"/>
              </a:rPr>
              <a:t>Chapter</a:t>
            </a:r>
            <a:r>
              <a:rPr lang="en-US" sz="3200" b="1">
                <a:solidFill>
                  <a:schemeClr val="bg1"/>
                </a:solidFill>
                <a:latin typeface="Arial" charset="0"/>
                <a:cs typeface="+mn-cs"/>
              </a:rPr>
              <a:t> 8</a:t>
            </a:r>
            <a:endParaRPr lang="en-US" sz="2800" b="1"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sp>
        <p:nvSpPr>
          <p:cNvPr id="1147913" name="Rectangle 9"/>
          <p:cNvSpPr>
            <a:spLocks noChangeArrowheads="1"/>
          </p:cNvSpPr>
          <p:nvPr/>
        </p:nvSpPr>
        <p:spPr bwMode="auto">
          <a:xfrm>
            <a:off x="685800" y="236538"/>
            <a:ext cx="8077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Comparing Cell Division in Prokaryotes and Eukaryotes</a:t>
            </a:r>
            <a:endParaRPr lang="en-U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pic>
        <p:nvPicPr>
          <p:cNvPr id="1147915" name="60123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7338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7917" name="Text Box 13"/>
          <p:cNvSpPr txBox="1">
            <a:spLocks noChangeArrowheads="1"/>
          </p:cNvSpPr>
          <p:nvPr/>
        </p:nvSpPr>
        <p:spPr bwMode="auto">
          <a:xfrm>
            <a:off x="1027113" y="1784350"/>
            <a:ext cx="68976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400">
                <a:cs typeface="+mn-cs"/>
              </a:rPr>
              <a:t>Prokaryotic cells reproduce faster than eukaryotic cells</a:t>
            </a:r>
          </a:p>
          <a:p>
            <a:pPr>
              <a:buFontTx/>
              <a:buChar char="•"/>
              <a:defRPr/>
            </a:pPr>
            <a:r>
              <a:rPr lang="en-US" sz="2400">
                <a:cs typeface="+mn-cs"/>
              </a:rPr>
              <a:t>Less sophisticated, takes less time</a:t>
            </a:r>
          </a:p>
        </p:txBody>
      </p:sp>
    </p:spTree>
    <p:extLst>
      <p:ext uri="{BB962C8B-B14F-4D97-AF65-F5344CB8AC3E}">
        <p14:creationId xmlns:p14="http://schemas.microsoft.com/office/powerpoint/2010/main" val="311525914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479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479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791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4791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7400" y="0"/>
            <a:ext cx="32766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3/26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" y="381000"/>
            <a:ext cx="8956675" cy="6096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FIRST NEW ATB!</a:t>
            </a:r>
          </a:p>
          <a:p>
            <a:pPr>
              <a:defRPr/>
            </a:pPr>
            <a:r>
              <a:rPr lang="en-US" u="sng" dirty="0" smtClean="0"/>
              <a:t>Review</a:t>
            </a:r>
            <a:r>
              <a:rPr lang="en-US" dirty="0" smtClean="0"/>
              <a:t>:  What is the purpose of cell respiration?</a:t>
            </a:r>
          </a:p>
          <a:p>
            <a:pPr>
              <a:defRPr/>
            </a:pPr>
            <a:r>
              <a:rPr lang="en-US" u="sng" dirty="0" smtClean="0"/>
              <a:t>Today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dirty="0" smtClean="0"/>
              <a:t>QUICKLY grade test corrections (5 minutes)</a:t>
            </a:r>
          </a:p>
          <a:p>
            <a:pPr lvl="1">
              <a:defRPr/>
            </a:pPr>
            <a:r>
              <a:rPr lang="en-US" dirty="0" smtClean="0"/>
              <a:t>Start new chapter on </a:t>
            </a:r>
            <a:r>
              <a:rPr lang="en-US" u="sng" dirty="0" smtClean="0"/>
              <a:t>cell division</a:t>
            </a:r>
          </a:p>
          <a:p>
            <a:pPr lvl="1">
              <a:defRPr/>
            </a:pPr>
            <a:r>
              <a:rPr lang="en-US" dirty="0" smtClean="0"/>
              <a:t>Use books to complete page 2 in your packet starting on page 274 in the book (show me when done)</a:t>
            </a:r>
          </a:p>
          <a:p>
            <a:pPr lvl="1">
              <a:defRPr/>
            </a:pPr>
            <a:r>
              <a:rPr lang="en-US" dirty="0" smtClean="0"/>
              <a:t>THEN, complete the book assignment on page 278, #1a &amp; b, and all of 2</a:t>
            </a:r>
          </a:p>
          <a:p>
            <a:pPr lvl="1">
              <a:defRPr/>
            </a:pPr>
            <a:r>
              <a:rPr lang="en-US" dirty="0" smtClean="0"/>
              <a:t>Book assignment due tomorrow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8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9" name="Rectangle 5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543800" cy="8382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cs typeface="+mj-cs"/>
              </a:rPr>
              <a:t>Chromosome Numbers</a:t>
            </a:r>
            <a:endParaRPr lang="en-US" b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11376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7543800" cy="41148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Different species have a characteristic number of chromosomes in each cell.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More chromosomes do not equal more sophisticated</a:t>
            </a:r>
          </a:p>
          <a:p>
            <a:pPr eaLnBrk="1" hangingPunct="1">
              <a:defRPr/>
            </a:pPr>
            <a:r>
              <a:rPr lang="en-US" sz="2500" smtClean="0">
                <a:cs typeface="+mn-cs"/>
              </a:rPr>
              <a:t>Might mean </a:t>
            </a:r>
            <a:br>
              <a:rPr lang="en-US" sz="2500" smtClean="0">
                <a:cs typeface="+mn-cs"/>
              </a:rPr>
            </a:br>
            <a:r>
              <a:rPr lang="en-US" sz="2500" smtClean="0">
                <a:cs typeface="+mn-cs"/>
              </a:rPr>
              <a:t>chromosomes </a:t>
            </a:r>
            <a:br>
              <a:rPr lang="en-US" sz="2500" smtClean="0">
                <a:cs typeface="+mn-cs"/>
              </a:rPr>
            </a:br>
            <a:r>
              <a:rPr lang="en-US" sz="2500" smtClean="0">
                <a:cs typeface="+mn-cs"/>
              </a:rPr>
              <a:t>are smaller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endParaRPr lang="en-US" b="1" smtClean="0">
              <a:cs typeface="+mn-cs"/>
            </a:endParaRPr>
          </a:p>
          <a:p>
            <a:pPr algn="ctr" eaLnBrk="1" hangingPunct="1">
              <a:spcBef>
                <a:spcPct val="0"/>
              </a:spcBef>
              <a:buSzTx/>
              <a:buFont typeface="Wingdings" charset="0"/>
              <a:buNone/>
              <a:defRPr/>
            </a:pPr>
            <a:endParaRPr lang="en-US" smtClean="0">
              <a:cs typeface="+mn-cs"/>
            </a:endParaRPr>
          </a:p>
        </p:txBody>
      </p:sp>
      <p:pic>
        <p:nvPicPr>
          <p:cNvPr id="51203" name="Picture 7" descr="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400" y="2547938"/>
            <a:ext cx="4749800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767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52900"/>
            <a:ext cx="32004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37673" name="Line 9"/>
          <p:cNvSpPr>
            <a:spLocks noChangeShapeType="1"/>
          </p:cNvSpPr>
          <p:nvPr/>
        </p:nvSpPr>
        <p:spPr bwMode="auto">
          <a:xfrm flipH="1">
            <a:off x="2362200" y="5181600"/>
            <a:ext cx="1828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52583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37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37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7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7670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71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6096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cs typeface="+mj-cs"/>
              </a:rPr>
              <a:t>Chromosome Type</a:t>
            </a:r>
            <a:endParaRPr lang="en-US" b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11397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7543800" cy="52578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cs typeface="+mn-cs"/>
              </a:rPr>
              <a:t>Autosomes</a:t>
            </a:r>
          </a:p>
          <a:p>
            <a:pPr lvl="1" eaLnBrk="1" hangingPunct="1">
              <a:defRPr/>
            </a:pPr>
            <a:r>
              <a:rPr lang="en-US" b="1" dirty="0" smtClean="0"/>
              <a:t>Non-sex chromosomes</a:t>
            </a:r>
          </a:p>
          <a:p>
            <a:pPr lvl="1" eaLnBrk="1" hangingPunct="1">
              <a:defRPr/>
            </a:pPr>
            <a:r>
              <a:rPr lang="en-US" b="1" dirty="0" smtClean="0"/>
              <a:t>22 pairs</a:t>
            </a:r>
          </a:p>
          <a:p>
            <a:pPr eaLnBrk="1" hangingPunct="1">
              <a:defRPr/>
            </a:pPr>
            <a:r>
              <a:rPr lang="en-US" b="1" u="sng" dirty="0" smtClean="0">
                <a:cs typeface="+mn-cs"/>
              </a:rPr>
              <a:t>Sex Chromosomes</a:t>
            </a:r>
            <a:endParaRPr lang="en-US" u="sng" dirty="0" smtClean="0">
              <a:cs typeface="+mn-cs"/>
            </a:endParaRPr>
          </a:p>
          <a:p>
            <a:pPr lvl="1" eaLnBrk="1" hangingPunct="1">
              <a:defRPr/>
            </a:pPr>
            <a:r>
              <a:rPr lang="en-US" dirty="0" smtClean="0"/>
              <a:t>determine the sex of an organism.</a:t>
            </a:r>
          </a:p>
          <a:p>
            <a:pPr lvl="1" eaLnBrk="1" hangingPunct="1">
              <a:defRPr/>
            </a:pPr>
            <a:r>
              <a:rPr lang="en-US" dirty="0" smtClean="0"/>
              <a:t>In humans:</a:t>
            </a:r>
          </a:p>
          <a:p>
            <a:pPr lvl="2" eaLnBrk="1" hangingPunct="1">
              <a:defRPr/>
            </a:pPr>
            <a:r>
              <a:rPr lang="en-US" b="1" dirty="0" smtClean="0"/>
              <a:t>X and Y</a:t>
            </a:r>
          </a:p>
          <a:p>
            <a:pPr lvl="2" eaLnBrk="1" hangingPunct="1">
              <a:defRPr/>
            </a:pPr>
            <a:r>
              <a:rPr lang="en-US" b="1" dirty="0" smtClean="0"/>
              <a:t>XX = female</a:t>
            </a:r>
          </a:p>
          <a:p>
            <a:pPr lvl="2" eaLnBrk="1" hangingPunct="1">
              <a:defRPr/>
            </a:pPr>
            <a:r>
              <a:rPr lang="en-US" b="1" dirty="0" err="1" smtClean="0"/>
              <a:t>Xy</a:t>
            </a:r>
            <a:r>
              <a:rPr lang="en-US" b="1" dirty="0" smtClean="0"/>
              <a:t> = male</a:t>
            </a:r>
          </a:p>
          <a:p>
            <a:pPr algn="ctr" eaLnBrk="1" hangingPunct="1">
              <a:spcBef>
                <a:spcPct val="0"/>
              </a:spcBef>
              <a:buSzTx/>
              <a:buFont typeface="Wingdings" charset="0"/>
              <a:buNone/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1397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4048125"/>
            <a:ext cx="245745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3972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876300"/>
            <a:ext cx="3886200" cy="277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2114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39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39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39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3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39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39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397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13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39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1397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397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4/3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What does a karyotype show?</a:t>
            </a:r>
          </a:p>
          <a:p>
            <a:pPr>
              <a:defRPr/>
            </a:pPr>
            <a:r>
              <a:rPr lang="en-US" dirty="0" smtClean="0"/>
              <a:t>Today:</a:t>
            </a:r>
          </a:p>
          <a:p>
            <a:pPr lvl="1">
              <a:defRPr/>
            </a:pPr>
            <a:r>
              <a:rPr lang="en-US" dirty="0" smtClean="0"/>
              <a:t>Review what we’ve covered so far</a:t>
            </a:r>
          </a:p>
          <a:p>
            <a:pPr lvl="1">
              <a:defRPr/>
            </a:pPr>
            <a:r>
              <a:rPr lang="en-US" dirty="0" smtClean="0"/>
              <a:t>Review karyotyping</a:t>
            </a:r>
          </a:p>
          <a:p>
            <a:pPr lvl="1">
              <a:defRPr/>
            </a:pPr>
            <a:r>
              <a:rPr lang="en-US" dirty="0" smtClean="0"/>
              <a:t>Karyotyping activity</a:t>
            </a:r>
          </a:p>
          <a:p>
            <a:pPr lvl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552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6868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>
                <a:cs typeface="+mn-cs"/>
              </a:rPr>
              <a:t>Homologous chromosomes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Chromosomes that carry the same genes (NOT the same traits)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One from male other from female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>
                <a:cs typeface="+mn-cs"/>
              </a:rPr>
              <a:t>Karyotype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Picture of chromosomes </a:t>
            </a:r>
            <a:br>
              <a:rPr lang="en-US" sz="2400" dirty="0" smtClean="0"/>
            </a:br>
            <a:r>
              <a:rPr lang="en-US" sz="2400" dirty="0" smtClean="0"/>
              <a:t>in a normal dividing cell</a:t>
            </a:r>
          </a:p>
        </p:txBody>
      </p:sp>
      <p:pic>
        <p:nvPicPr>
          <p:cNvPr id="12748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95450"/>
            <a:ext cx="5029200" cy="326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748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429000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080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74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74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74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74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748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748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74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975"/>
            <a:ext cx="7543800" cy="8604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2813"/>
            <a:ext cx="7543800" cy="5945187"/>
          </a:xfrm>
        </p:spPr>
        <p:txBody>
          <a:bodyPr/>
          <a:lstStyle/>
          <a:p>
            <a:pPr>
              <a:defRPr/>
            </a:pPr>
            <a:r>
              <a:rPr lang="en-US" sz="2500" dirty="0" smtClean="0"/>
              <a:t>What are the two factors that limit cell size?</a:t>
            </a:r>
          </a:p>
          <a:p>
            <a:pPr>
              <a:defRPr/>
            </a:pPr>
            <a:r>
              <a:rPr lang="en-US" sz="2500" dirty="0" smtClean="0"/>
              <a:t>What are autosomes?</a:t>
            </a:r>
          </a:p>
          <a:p>
            <a:pPr>
              <a:defRPr/>
            </a:pPr>
            <a:r>
              <a:rPr lang="en-US" sz="2500" dirty="0" smtClean="0"/>
              <a:t>How many autosomes do we have?</a:t>
            </a:r>
          </a:p>
          <a:p>
            <a:pPr>
              <a:defRPr/>
            </a:pPr>
            <a:r>
              <a:rPr lang="en-US" sz="2500" dirty="0" smtClean="0"/>
              <a:t>How many sex chromosomes do we have?</a:t>
            </a:r>
          </a:p>
          <a:p>
            <a:pPr>
              <a:defRPr/>
            </a:pPr>
            <a:r>
              <a:rPr lang="en-US" sz="2500" dirty="0" smtClean="0"/>
              <a:t>What are the two sex chromosomes in humans?</a:t>
            </a:r>
          </a:p>
          <a:p>
            <a:pPr>
              <a:defRPr/>
            </a:pPr>
            <a:r>
              <a:rPr lang="en-US" sz="2500" dirty="0" smtClean="0"/>
              <a:t>What makes up chromosomes?</a:t>
            </a:r>
          </a:p>
          <a:p>
            <a:pPr>
              <a:defRPr/>
            </a:pPr>
            <a:r>
              <a:rPr lang="en-US" sz="2500" dirty="0" smtClean="0"/>
              <a:t>What are homologous chromosome?</a:t>
            </a:r>
          </a:p>
          <a:p>
            <a:pPr>
              <a:defRPr/>
            </a:pPr>
            <a:r>
              <a:rPr lang="en-US" sz="2500" dirty="0" smtClean="0"/>
              <a:t>What does the process of mitosis create?</a:t>
            </a:r>
          </a:p>
          <a:p>
            <a:pPr>
              <a:defRPr/>
            </a:pPr>
            <a:r>
              <a:rPr lang="en-US" sz="2500" dirty="0" smtClean="0"/>
              <a:t>What is a karyotype?</a:t>
            </a:r>
          </a:p>
          <a:p>
            <a:pPr>
              <a:defRPr/>
            </a:pPr>
            <a:endParaRPr lang="en-US" sz="2500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41960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923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5438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Karyotype cont</a:t>
            </a:r>
            <a:r>
              <a:rPr lang="ja-JP" altLang="en-US" smtClean="0">
                <a:latin typeface="Arial"/>
                <a:cs typeface="+mj-cs"/>
              </a:rPr>
              <a:t>’</a:t>
            </a:r>
            <a:r>
              <a:rPr lang="en-US" smtClean="0">
                <a:cs typeface="+mj-cs"/>
              </a:rPr>
              <a:t>d</a:t>
            </a:r>
          </a:p>
        </p:txBody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4582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dirty="0" smtClean="0">
                <a:cs typeface="+mn-cs"/>
              </a:rPr>
              <a:t>Used primarily to study chromosome problems</a:t>
            </a:r>
          </a:p>
          <a:p>
            <a:pPr eaLnBrk="1" hangingPunct="1">
              <a:defRPr/>
            </a:pPr>
            <a:r>
              <a:rPr lang="en-US" sz="2600" dirty="0" smtClean="0">
                <a:cs typeface="+mn-cs"/>
              </a:rPr>
              <a:t>Stop cell in metaphase and stain the chromosomes</a:t>
            </a:r>
          </a:p>
          <a:p>
            <a:pPr eaLnBrk="1" hangingPunct="1">
              <a:defRPr/>
            </a:pPr>
            <a:r>
              <a:rPr lang="en-US" sz="2600" dirty="0" smtClean="0">
                <a:cs typeface="+mn-cs"/>
              </a:rPr>
              <a:t>Match use length and bands (bands can represent 100</a:t>
            </a:r>
            <a:r>
              <a:rPr lang="ja-JP" altLang="en-US" sz="2600" dirty="0" smtClean="0">
                <a:latin typeface="Arial"/>
                <a:cs typeface="+mn-cs"/>
              </a:rPr>
              <a:t>’</a:t>
            </a:r>
            <a:r>
              <a:rPr lang="en-US" sz="2600" dirty="0" smtClean="0">
                <a:cs typeface="+mn-cs"/>
              </a:rPr>
              <a:t>s of genes)</a:t>
            </a:r>
          </a:p>
          <a:p>
            <a:pPr eaLnBrk="1" hangingPunct="1">
              <a:defRPr/>
            </a:pPr>
            <a:r>
              <a:rPr lang="en-US" sz="1500" dirty="0" smtClean="0">
                <a:cs typeface="+mn-cs"/>
                <a:hlinkClick r:id="rId2"/>
              </a:rPr>
              <a:t>http://learn.genetics.utah.edu/content/begin/traits/karyotype/</a:t>
            </a:r>
            <a:endParaRPr lang="en-US" sz="1500" dirty="0" smtClean="0">
              <a:cs typeface="+mn-cs"/>
            </a:endParaRPr>
          </a:p>
          <a:p>
            <a:pPr eaLnBrk="1" hangingPunct="1">
              <a:defRPr/>
            </a:pPr>
            <a:endParaRPr lang="en-US" sz="1500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3148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4600"/>
            <a:ext cx="5257800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148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38862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8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1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1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1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1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1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1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-17463"/>
            <a:ext cx="7543800" cy="93186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Insect Karyotype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925" y="762000"/>
            <a:ext cx="8305800" cy="5943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Cut out only ONE set of chromosomes at a time!</a:t>
            </a:r>
          </a:p>
          <a:p>
            <a:pPr>
              <a:defRPr/>
            </a:pPr>
            <a:r>
              <a:rPr lang="en-US" dirty="0" smtClean="0"/>
              <a:t>Make sure you align them the same as Figure 1 on the front of the packet</a:t>
            </a:r>
          </a:p>
          <a:p>
            <a:pPr>
              <a:defRPr/>
            </a:pPr>
            <a:r>
              <a:rPr lang="en-US" dirty="0" smtClean="0"/>
              <a:t>Make sure you line the centromere up on the line</a:t>
            </a:r>
          </a:p>
          <a:p>
            <a:pPr>
              <a:defRPr/>
            </a:pPr>
            <a:r>
              <a:rPr lang="en-US" dirty="0" smtClean="0"/>
              <a:t>Share the glue!</a:t>
            </a:r>
          </a:p>
          <a:p>
            <a:pPr>
              <a:defRPr/>
            </a:pPr>
            <a:r>
              <a:rPr lang="en-US" dirty="0" smtClean="0"/>
              <a:t>Make sure to shut the glue and throw away paper scraps before you 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703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4/4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What are some ways in which the homologous chromosomes can be paired up?</a:t>
            </a:r>
          </a:p>
          <a:p>
            <a:pPr>
              <a:defRPr/>
            </a:pPr>
            <a:r>
              <a:rPr lang="en-US" u="sng" dirty="0" smtClean="0"/>
              <a:t>Today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dirty="0" smtClean="0"/>
              <a:t>Another Review </a:t>
            </a:r>
          </a:p>
          <a:p>
            <a:pPr lvl="1">
              <a:defRPr/>
            </a:pPr>
            <a:r>
              <a:rPr lang="en-US" dirty="0" smtClean="0"/>
              <a:t>Continue with your karyotyping activity (last day)</a:t>
            </a:r>
          </a:p>
          <a:p>
            <a:pPr lvl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453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225" y="-152400"/>
            <a:ext cx="7543800" cy="1431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543800" cy="6019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What is a karyotype?</a:t>
            </a:r>
          </a:p>
          <a:p>
            <a:pPr>
              <a:defRPr/>
            </a:pPr>
            <a:r>
              <a:rPr lang="en-US" dirty="0" smtClean="0"/>
              <a:t>What are some various chromosome errors that can be seen in an karyotype?</a:t>
            </a:r>
          </a:p>
          <a:p>
            <a:pPr>
              <a:defRPr/>
            </a:pPr>
            <a:r>
              <a:rPr lang="en-US" dirty="0" smtClean="0"/>
              <a:t>How many autosomes does a human have? How many sex chromosomes?</a:t>
            </a:r>
          </a:p>
          <a:p>
            <a:pPr>
              <a:defRPr/>
            </a:pPr>
            <a:r>
              <a:rPr lang="en-US" dirty="0" smtClean="0"/>
              <a:t>T / F – The more chromosomes an organisms has the more complex it 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91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Karyotyping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Finish cutting and lining up the chromosomes</a:t>
            </a:r>
          </a:p>
          <a:p>
            <a:pPr>
              <a:defRPr/>
            </a:pPr>
            <a:r>
              <a:rPr lang="en-US" dirty="0" smtClean="0"/>
              <a:t>Then start answering the questions on the back  </a:t>
            </a:r>
          </a:p>
          <a:p>
            <a:pPr>
              <a:defRPr/>
            </a:pPr>
            <a:r>
              <a:rPr lang="en-US" dirty="0" smtClean="0"/>
              <a:t>You will not have time to work on this tomorrow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033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80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3/5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If a cell was going to divide, what are some things it might need to do?</a:t>
            </a:r>
          </a:p>
          <a:p>
            <a:pPr>
              <a:defRPr/>
            </a:pPr>
            <a:r>
              <a:rPr lang="en-US" dirty="0" smtClean="0"/>
              <a:t>Today:</a:t>
            </a:r>
          </a:p>
          <a:p>
            <a:pPr lvl="1">
              <a:defRPr/>
            </a:pPr>
            <a:r>
              <a:rPr lang="en-US" dirty="0" smtClean="0"/>
              <a:t>Begin cell reproduction</a:t>
            </a:r>
          </a:p>
          <a:p>
            <a:pPr lvl="1">
              <a:defRPr/>
            </a:pPr>
            <a:r>
              <a:rPr lang="en-US" dirty="0" smtClean="0"/>
              <a:t>Online cell reproduction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974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3/6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What makes up your chromosomes?</a:t>
            </a:r>
          </a:p>
          <a:p>
            <a:pPr>
              <a:defRPr/>
            </a:pPr>
            <a:r>
              <a:rPr lang="en-US" dirty="0" smtClean="0"/>
              <a:t>Today:</a:t>
            </a:r>
          </a:p>
          <a:p>
            <a:pPr lvl="1">
              <a:defRPr/>
            </a:pPr>
            <a:r>
              <a:rPr lang="en-US" dirty="0" smtClean="0"/>
              <a:t>Go over the online sheet (then turn it in)</a:t>
            </a:r>
          </a:p>
          <a:p>
            <a:pPr lvl="1">
              <a:defRPr/>
            </a:pPr>
            <a:r>
              <a:rPr lang="en-US" dirty="0" smtClean="0"/>
              <a:t>Begin discussing cell division </a:t>
            </a:r>
            <a:r>
              <a:rPr lang="en-US" smtClean="0"/>
              <a:t>and mitosis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16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65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543800" cy="14319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3/27 </a:t>
            </a:r>
            <a:r>
              <a:rPr lang="en-US" dirty="0">
                <a:cs typeface="+mj-cs"/>
              </a:rPr>
              <a:t>A</a:t>
            </a:r>
            <a:r>
              <a:rPr lang="en-US" dirty="0" smtClean="0">
                <a:cs typeface="+mj-cs"/>
              </a:rPr>
              <a:t>TB</a:t>
            </a:r>
          </a:p>
        </p:txBody>
      </p:sp>
      <p:sp>
        <p:nvSpPr>
          <p:cNvPr id="134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5438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What prevents cells from growing to the size of this room?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Surface area to volume ratio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Information efficiency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Today: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Begin going over the chapter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Book assignment – due tomorrow 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Movie tomorrow!</a:t>
            </a:r>
          </a:p>
        </p:txBody>
      </p:sp>
    </p:spTree>
    <p:extLst>
      <p:ext uri="{BB962C8B-B14F-4D97-AF65-F5344CB8AC3E}">
        <p14:creationId xmlns:p14="http://schemas.microsoft.com/office/powerpoint/2010/main" val="170766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4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4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4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438400"/>
            <a:ext cx="7543800" cy="1431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Chapter 10 – Cell Growth, Division and Replication</a:t>
            </a:r>
          </a:p>
        </p:txBody>
      </p:sp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813" y="4114800"/>
            <a:ext cx="442118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248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1041</Words>
  <Application>Microsoft Macintosh PowerPoint</Application>
  <PresentationFormat>On-screen Show (4:3)</PresentationFormat>
  <Paragraphs>210</Paragraphs>
  <Slides>39</Slides>
  <Notes>8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3/26 ATB – 8th Period</vt:lpstr>
      <vt:lpstr>PowerPoint Presentation</vt:lpstr>
      <vt:lpstr>3/26 ATB</vt:lpstr>
      <vt:lpstr>PowerPoint Presentation</vt:lpstr>
      <vt:lpstr>3/5 ATB</vt:lpstr>
      <vt:lpstr>3/6 ATB</vt:lpstr>
      <vt:lpstr>PowerPoint Presentation</vt:lpstr>
      <vt:lpstr>3/27 ATB</vt:lpstr>
      <vt:lpstr>Chapter 10 – Cell Growth, Division and Replication</vt:lpstr>
      <vt:lpstr>Objectives</vt:lpstr>
      <vt:lpstr>DIRECTIONS:  Read pages 274-278 and answer the following questions as you read. </vt:lpstr>
      <vt:lpstr>PowerPoint Presentation</vt:lpstr>
      <vt:lpstr>PowerPoint Presentation</vt:lpstr>
      <vt:lpstr>PowerPoint Presentation</vt:lpstr>
      <vt:lpstr>Review:  Why is cell size limited?</vt:lpstr>
      <vt:lpstr>PowerPoint Presentation</vt:lpstr>
      <vt:lpstr>PowerPoint Presentation</vt:lpstr>
      <vt:lpstr>Cell Reproduction</vt:lpstr>
      <vt:lpstr>PowerPoint Presentation</vt:lpstr>
      <vt:lpstr>Chromosome # in Mitosis and Meiosis</vt:lpstr>
      <vt:lpstr>Chromosome Structure</vt:lpstr>
      <vt:lpstr>Chromosome Structure</vt:lpstr>
      <vt:lpstr>PowerPoint Presentation</vt:lpstr>
      <vt:lpstr>PowerPoint Presentation</vt:lpstr>
      <vt:lpstr>4/2 ATB</vt:lpstr>
      <vt:lpstr>PowerPoint Presentation</vt:lpstr>
      <vt:lpstr>PowerPoint Presentation</vt:lpstr>
      <vt:lpstr>PowerPoint Presentation</vt:lpstr>
      <vt:lpstr>PowerPoint Presentation</vt:lpstr>
      <vt:lpstr>Chromosome Numbers</vt:lpstr>
      <vt:lpstr>Chromosome Type</vt:lpstr>
      <vt:lpstr>4/3 ATB</vt:lpstr>
      <vt:lpstr>PowerPoint Presentation</vt:lpstr>
      <vt:lpstr>Review</vt:lpstr>
      <vt:lpstr>Karyotype cont’d</vt:lpstr>
      <vt:lpstr>Insect Karyotype</vt:lpstr>
      <vt:lpstr>4/4 ATB</vt:lpstr>
      <vt:lpstr>Review</vt:lpstr>
      <vt:lpstr>Karyotyping Activity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3/26 ATB – 8th Period</dc:title>
  <dc:creator>dhakim</dc:creator>
  <cp:lastModifiedBy>dhakim</cp:lastModifiedBy>
  <cp:revision>1</cp:revision>
  <dcterms:created xsi:type="dcterms:W3CDTF">2013-04-15T18:37:19Z</dcterms:created>
  <dcterms:modified xsi:type="dcterms:W3CDTF">2013-04-15T18:38:23Z</dcterms:modified>
</cp:coreProperties>
</file>